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0" r:id="rId3"/>
    <p:sldId id="277" r:id="rId4"/>
    <p:sldId id="278" r:id="rId5"/>
    <p:sldId id="279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075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1280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2488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9458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7363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348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6725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936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1809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5651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5844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9565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2142" y="531845"/>
            <a:ext cx="112304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1) </a:t>
            </a:r>
            <a:r>
              <a:rPr lang="en-US" b="1" dirty="0" err="1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Chemostat</a:t>
            </a:r>
            <a:r>
              <a:rPr lang="en-US" b="1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Theory </a:t>
            </a:r>
            <a:endParaRPr lang="fr-CH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fr-CH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Draw a x-D diagram </a:t>
            </a:r>
            <a:r>
              <a:rPr lang="en-US" u="sng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with consideration of maintenance energy</a:t>
            </a: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and insert, biomass, volumetric productivity, specific productivity, residual glucose concentration s, </a:t>
            </a:r>
            <a:r>
              <a:rPr lang="en-US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</a:t>
            </a:r>
            <a:r>
              <a:rPr lang="en-US" baseline="-25000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opt</a:t>
            </a: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and </a:t>
            </a:r>
            <a:r>
              <a:rPr lang="en-US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</a:t>
            </a:r>
            <a:r>
              <a:rPr lang="en-US" baseline="-25000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crit</a:t>
            </a: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fr-CH" sz="140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94295" y="1732174"/>
            <a:ext cx="4669265" cy="3951852"/>
            <a:chOff x="482142" y="1732174"/>
            <a:chExt cx="3657600" cy="3095625"/>
          </a:xfrm>
        </p:grpSpPr>
        <p:pic>
          <p:nvPicPr>
            <p:cNvPr id="512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2142" y="1732174"/>
              <a:ext cx="3657600" cy="3095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Freeform 17"/>
            <p:cNvSpPr/>
            <p:nvPr/>
          </p:nvSpPr>
          <p:spPr>
            <a:xfrm>
              <a:off x="877385" y="3329864"/>
              <a:ext cx="2286000" cy="1148715"/>
            </a:xfrm>
            <a:custGeom>
              <a:avLst/>
              <a:gdLst>
                <a:gd name="connsiteX0" fmla="*/ 0 w 2201333"/>
                <a:gd name="connsiteY0" fmla="*/ 1106311 h 1106311"/>
                <a:gd name="connsiteX1" fmla="*/ 0 w 2201333"/>
                <a:gd name="connsiteY1" fmla="*/ 1106311 h 1106311"/>
                <a:gd name="connsiteX2" fmla="*/ 33867 w 2201333"/>
                <a:gd name="connsiteY2" fmla="*/ 959555 h 1106311"/>
                <a:gd name="connsiteX3" fmla="*/ 45156 w 2201333"/>
                <a:gd name="connsiteY3" fmla="*/ 925689 h 1106311"/>
                <a:gd name="connsiteX4" fmla="*/ 45156 w 2201333"/>
                <a:gd name="connsiteY4" fmla="*/ 857955 h 1106311"/>
                <a:gd name="connsiteX5" fmla="*/ 2201333 w 2201333"/>
                <a:gd name="connsiteY5" fmla="*/ 0 h 1106311"/>
                <a:gd name="connsiteX6" fmla="*/ 2178756 w 2201333"/>
                <a:gd name="connsiteY6" fmla="*/ 0 h 1106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01333" h="1106311">
                  <a:moveTo>
                    <a:pt x="0" y="1106311"/>
                  </a:moveTo>
                  <a:lnTo>
                    <a:pt x="0" y="1106311"/>
                  </a:lnTo>
                  <a:cubicBezTo>
                    <a:pt x="3913" y="1088702"/>
                    <a:pt x="24016" y="994032"/>
                    <a:pt x="33867" y="959555"/>
                  </a:cubicBezTo>
                  <a:cubicBezTo>
                    <a:pt x="37136" y="948114"/>
                    <a:pt x="43842" y="937516"/>
                    <a:pt x="45156" y="925689"/>
                  </a:cubicBezTo>
                  <a:cubicBezTo>
                    <a:pt x="47649" y="903249"/>
                    <a:pt x="45156" y="880533"/>
                    <a:pt x="45156" y="857955"/>
                  </a:cubicBezTo>
                  <a:lnTo>
                    <a:pt x="2201333" y="0"/>
                  </a:lnTo>
                  <a:lnTo>
                    <a:pt x="2178756" y="0"/>
                  </a:lnTo>
                </a:path>
              </a:pathLst>
            </a:cu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fr-CH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82141" y="5897193"/>
                <a:ext cx="5579025" cy="4460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sz="1100" b="1" dirty="0" smtClean="0">
                    <a:solidFill>
                      <a:srgbClr val="4F81BD"/>
                    </a:solidFill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Figure 1: The purple function corresponds to the specific productivity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CH" sz="1100" b="1" i="1">
                            <a:solidFill>
                              <a:srgbClr val="4F81BD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100" b="1" i="1">
                            <a:solidFill>
                              <a:srgbClr val="4F81BD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𝒒</m:t>
                        </m:r>
                      </m:e>
                      <m:sub>
                        <m:r>
                          <a:rPr lang="en-US" sz="1100" b="1" i="1">
                            <a:solidFill>
                              <a:srgbClr val="4F81BD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𝑷</m:t>
                        </m:r>
                      </m:sub>
                    </m:sSub>
                    <m:r>
                      <a:rPr lang="en-US" sz="1100" b="1" i="1">
                        <a:solidFill>
                          <a:srgbClr val="4F81BD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100" b="1" i="1">
                        <a:solidFill>
                          <a:srgbClr val="4F81BD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𝝁</m:t>
                    </m:r>
                    <m:r>
                      <a:rPr lang="en-US" sz="1100" b="1" i="1">
                        <a:solidFill>
                          <a:srgbClr val="4F81BD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/</m:t>
                    </m:r>
                    <m:sSub>
                      <m:sSubPr>
                        <m:ctrlPr>
                          <a:rPr lang="fr-CH" sz="1100" b="1" i="1">
                            <a:solidFill>
                              <a:srgbClr val="4F81BD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100" b="1" i="1">
                            <a:solidFill>
                              <a:srgbClr val="4F81BD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𝒀</m:t>
                        </m:r>
                      </m:e>
                      <m:sub>
                        <m:r>
                          <a:rPr lang="en-US" sz="1100" b="1" i="1">
                            <a:solidFill>
                              <a:srgbClr val="4F81BD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𝑿</m:t>
                        </m:r>
                        <m:r>
                          <a:rPr lang="en-US" sz="1100" b="1" i="1">
                            <a:solidFill>
                              <a:srgbClr val="4F81BD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en-US" sz="1100" b="1" i="1">
                            <a:solidFill>
                              <a:srgbClr val="4F81BD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𝑺</m:t>
                        </m:r>
                      </m:sub>
                    </m:sSub>
                  </m:oMath>
                </a14:m>
                <a:endParaRPr lang="fr-CH" sz="1100" b="1" dirty="0">
                  <a:solidFill>
                    <a:srgbClr val="4F81BD"/>
                  </a:solidFill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141" y="5897193"/>
                <a:ext cx="5579025" cy="446020"/>
              </a:xfrm>
              <a:prstGeom prst="rect">
                <a:avLst/>
              </a:prstGeom>
              <a:blipFill>
                <a:blip r:embed="rId3"/>
                <a:stretch>
                  <a:fillRect t="-1351"/>
                </a:stretch>
              </a:blipFill>
            </p:spPr>
            <p:txBody>
              <a:bodyPr/>
              <a:lstStyle/>
              <a:p>
                <a:r>
                  <a:rPr lang="fr-C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5583956" y="1755697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What do you understand under a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turbidostat</a:t>
            </a: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and a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pH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auxostat</a:t>
            </a: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? </a:t>
            </a:r>
            <a:endParaRPr lang="fr-CH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fr-CH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In other techniques, a fermenter variable, e.g. turbidity or pH, will be monitored using an appropriate detector and the liquid flow rate will be automatically adjusted so as to maintain the variable at a constant level (</a:t>
            </a:r>
            <a:r>
              <a:rPr lang="en-US" b="1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closed loop control</a:t>
            </a: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  <a:endParaRPr lang="fr-CH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fr-CH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What are their differences to a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chemostat</a:t>
            </a: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? </a:t>
            </a:r>
            <a:endParaRPr lang="fr-CH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dilution rate </a:t>
            </a: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is not constant, the specific growth rate of the cells is close to </a:t>
            </a:r>
            <a:r>
              <a:rPr lang="en-US" dirty="0" err="1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μ</a:t>
            </a:r>
            <a:r>
              <a:rPr lang="en-US" baseline="-25000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max</a:t>
            </a: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. Tricky to run in a stable way (fast analytics needed and good algorithms).</a:t>
            </a:r>
            <a:endParaRPr lang="fr-CH" sz="140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3956" y="5684026"/>
            <a:ext cx="6608044" cy="1070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95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97044" y="262211"/>
                <a:ext cx="11454062" cy="40949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0" lvl="0" algn="just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b="1" dirty="0" smtClean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2) Substrate </a:t>
                </a:r>
                <a:r>
                  <a:rPr lang="en-US" b="1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conversion and biomass productivity </a:t>
                </a: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A 5 m</a:t>
                </a:r>
                <a:r>
                  <a:rPr lang="en-US" baseline="30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fermenter is operated continuously with a feed substrate concentration of 20 kg m</a:t>
                </a:r>
                <a:r>
                  <a:rPr lang="en-US" baseline="30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-3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. The genetically engineered </a:t>
                </a:r>
                <a:r>
                  <a:rPr lang="en-US" i="1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E. coli 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cultivated in the reactor has the following characteristics</a:t>
                </a:r>
                <a:r>
                  <a:rPr lang="en-US" dirty="0" smtClean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just"/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</a:t>
                </a:r>
                <a:r>
                  <a:rPr lang="en-US" baseline="-25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max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0.45 h</a:t>
                </a:r>
                <a:r>
                  <a:rPr lang="en-US" baseline="30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-1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; K</a:t>
                </a:r>
                <a:r>
                  <a:rPr lang="en-US" baseline="-25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800 g m</a:t>
                </a:r>
                <a:r>
                  <a:rPr lang="en-US" baseline="30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-3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; Y</a:t>
                </a:r>
                <a:r>
                  <a:rPr lang="en-US" baseline="-25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X/S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0.55 kg </a:t>
                </a:r>
                <a:r>
                  <a:rPr lang="en-US" dirty="0" smtClean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kg</a:t>
                </a:r>
                <a:r>
                  <a:rPr lang="en-US" baseline="30000" dirty="0" smtClean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-1</a:t>
                </a:r>
              </a:p>
              <a:p>
                <a:pPr algn="just"/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marL="342900" marR="0" lvl="0" indent="-342900" algn="just">
                  <a:spcBef>
                    <a:spcPts val="0"/>
                  </a:spcBef>
                  <a:spcAft>
                    <a:spcPts val="0"/>
                  </a:spcAft>
                  <a:buAutoNum type="alphaLcParenR"/>
                  <a:tabLst>
                    <a:tab pos="228600" algn="l"/>
                    <a:tab pos="457200" algn="l"/>
                  </a:tabLst>
                </a:pPr>
                <a:r>
                  <a:rPr lang="en-US" dirty="0" smtClean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What 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feed flow rate is required to achieve 90% substrate conversion</a:t>
                </a:r>
                <a:r>
                  <a:rPr lang="en-US" dirty="0" smtClean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R="0" lvl="0" algn="just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  <a:tab pos="457200" algn="l"/>
                  </a:tabLst>
                </a:pP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tabLst>
                    <a:tab pos="457200" algn="l"/>
                  </a:tabLst>
                </a:pPr>
                <a:r>
                  <a:rPr lang="en-US" dirty="0">
                    <a:latin typeface="Arial" panose="020B0604020202020204" pitchFamily="34" charset="0"/>
                    <a:ea typeface="MS Mincho"/>
                    <a:cs typeface="Times New Roman" panose="02020603050405020304" pitchFamily="18" charset="0"/>
                  </a:rPr>
                  <a:t>At steady state the substrate concentration is expressed as follows, with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MS Mincho"/>
                        <a:cs typeface="Times New Roman" panose="02020603050405020304" pitchFamily="18" charset="0"/>
                      </a:rPr>
                      <m:t>𝑆</m:t>
                    </m:r>
                    <m:r>
                      <a:rPr lang="en-US" i="1">
                        <a:latin typeface="Cambria Math" panose="02040503050406030204" pitchFamily="18" charset="0"/>
                        <a:ea typeface="MS Mincho"/>
                        <a:cs typeface="Times New Roman" panose="02020603050405020304" pitchFamily="18" charset="0"/>
                      </a:rPr>
                      <m:t>=0,1∙</m:t>
                    </m:r>
                    <m:sSub>
                      <m:sSubPr>
                        <m:ctrlPr>
                          <a:rPr lang="fr-CH" i="1">
                            <a:latin typeface="Cambria Math" panose="02040503050406030204" pitchFamily="18" charset="0"/>
                            <a:ea typeface="MS Mincho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MS Mincho"/>
                            <a:cs typeface="Times New Roman" panose="020206030504050203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MS Mincho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tabLst>
                    <a:tab pos="4572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𝑆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𝑆</m:t>
                          </m:r>
                        </m:sub>
                      </m:sSub>
                      <m:f>
                        <m:f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num>
                        <m:den>
                          <m:sSub>
                            <m:sSub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𝑚𝑎𝑥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   ⇔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𝐷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𝑚𝑎𝑥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𝑆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fr-CH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  <m:t>2</m:t>
                          </m:r>
                          <m:f>
                            <m:fPr>
                              <m:type m:val="skw"/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fr-CH" i="1">
                                      <a:latin typeface="Cambria Math" panose="02040503050406030204" pitchFamily="18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  <m:t>∙0.45</m:t>
                          </m:r>
                          <m:f>
                            <m:fPr>
                              <m:type m:val="skw"/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  <m:t>h</m:t>
                              </m:r>
                            </m:den>
                          </m:f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  <m:t>0.8</m:t>
                          </m:r>
                          <m:f>
                            <m:fPr>
                              <m:type m:val="skw"/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fr-CH" i="1">
                                      <a:latin typeface="Cambria Math" panose="02040503050406030204" pitchFamily="18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  <m:t>+2</m:t>
                          </m:r>
                          <m:f>
                            <m:fPr>
                              <m:type m:val="skw"/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  <m:t>𝑘𝑔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fr-CH" i="1">
                                      <a:latin typeface="Cambria Math" panose="02040503050406030204" pitchFamily="18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  <a:ea typeface="MS Mincho"/>
                          <a:cs typeface="Times New Roman" panose="02020603050405020304" pitchFamily="18" charset="0"/>
                        </a:rPr>
                        <m:t>=0.321</m:t>
                      </m:r>
                      <m:f>
                        <m:fPr>
                          <m:type m:val="skw"/>
                          <m:ctrlPr>
                            <a:rPr lang="fr-CH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tabLst>
                    <a:tab pos="4572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𝑄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=0,321</m:t>
                      </m:r>
                      <m:f>
                        <m:f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h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 ∙5</m:t>
                      </m:r>
                      <m:sSup>
                        <m:sSupPr>
                          <m:ctrlPr>
                            <a:rPr lang="fr-CH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 =</m:t>
                      </m:r>
                      <m:r>
                        <a:rPr lang="en-US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𝟏</m:t>
                      </m:r>
                      <m:r>
                        <a:rPr lang="en-US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en-US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𝟔</m:t>
                      </m:r>
                      <m:f>
                        <m:fPr>
                          <m:ctrlPr>
                            <a:rPr lang="fr-CH" b="1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CH" b="1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en-US" b="1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b="1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  <m:t>𝒉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  <a:ea typeface="MS Mincho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marR="0" lvl="0" algn="just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  <a:tab pos="457200" algn="l"/>
                  </a:tabLst>
                </a:pP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044" y="262211"/>
                <a:ext cx="11454062" cy="4094904"/>
              </a:xfrm>
              <a:prstGeom prst="rect">
                <a:avLst/>
              </a:prstGeom>
              <a:blipFill>
                <a:blip r:embed="rId2"/>
                <a:stretch>
                  <a:fillRect l="-426" t="-744" r="-479"/>
                </a:stretch>
              </a:blipFill>
            </p:spPr>
            <p:txBody>
              <a:bodyPr/>
              <a:lstStyle/>
              <a:p>
                <a:r>
                  <a:rPr lang="fr-CH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10" y="3576754"/>
            <a:ext cx="4408229" cy="292029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1416" y="4382206"/>
            <a:ext cx="4229690" cy="2114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19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69233" y="538369"/>
                <a:ext cx="5636004" cy="63296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0" lvl="0" algn="just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  <a:tab pos="457200" algn="l"/>
                  </a:tabLs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b) How does the biomass productivity at 90% substrate conversion compare with the  </a:t>
                </a:r>
                <a:endParaRPr lang="fr-CH" sz="1400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marL="228600" marR="0" algn="just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maximum possible?</a:t>
                </a:r>
                <a:endParaRPr lang="fr-CH" sz="1400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𝑜𝑝𝑡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𝑚𝑎𝑥</m:t>
                          </m:r>
                        </m:sub>
                      </m:sSub>
                      <m:d>
                        <m:d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rad>
                            <m:radPr>
                              <m:degHide m:val="on"/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fr-CH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fr-CH" i="1"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𝐾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𝑆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fr-CH" i="1"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𝐾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𝑆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fr-CH" i="1"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MS Mincho"/>
                          <a:cs typeface="Times New Roman" panose="02020603050405020304" pitchFamily="18" charset="0"/>
                        </a:rPr>
                        <m:t>0.45</m:t>
                      </m:r>
                      <m:f>
                        <m:fPr>
                          <m:type m:val="skw"/>
                          <m:ctrlPr>
                            <a:rPr lang="fr-CH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  <m:t>h</m:t>
                          </m:r>
                        </m:den>
                      </m:f>
                      <m:d>
                        <m:d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1−</m:t>
                          </m:r>
                          <m:rad>
                            <m:radPr>
                              <m:degHide m:val="on"/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fr-CH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  <m:t>0.8</m:t>
                                  </m:r>
                                  <m:f>
                                    <m:fPr>
                                      <m:type m:val="skw"/>
                                      <m:ctrlPr>
                                        <a:rPr lang="fr-CH" i="1">
                                          <a:latin typeface="Cambria Math" panose="02040503050406030204" pitchFamily="18" charset="0"/>
                                          <a:ea typeface="MS Mincho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MS Mincho"/>
                                          <a:cs typeface="Times New Roman" panose="02020603050405020304" pitchFamily="18" charset="0"/>
                                        </a:rPr>
                                        <m:t>𝑘𝑔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fr-CH" i="1">
                                              <a:latin typeface="Cambria Math" panose="02040503050406030204" pitchFamily="18" charset="0"/>
                                              <a:ea typeface="MS Mincho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MS Mincho"/>
                                              <a:cs typeface="Times New Roman" panose="02020603050405020304" pitchFamily="18" charset="0"/>
                                            </a:rPr>
                                            <m:t>𝑚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MS Mincho"/>
                                              <a:cs typeface="Times New Roman" panose="02020603050405020304" pitchFamily="18" charset="0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den>
                                  </m:f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  <m:t>0.8</m:t>
                                  </m:r>
                                  <m:f>
                                    <m:fPr>
                                      <m:type m:val="skw"/>
                                      <m:ctrlPr>
                                        <a:rPr lang="fr-CH" i="1">
                                          <a:latin typeface="Cambria Math" panose="02040503050406030204" pitchFamily="18" charset="0"/>
                                          <a:ea typeface="MS Mincho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MS Mincho"/>
                                          <a:cs typeface="Times New Roman" panose="02020603050405020304" pitchFamily="18" charset="0"/>
                                        </a:rPr>
                                        <m:t>𝑘𝑔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fr-CH" i="1">
                                              <a:latin typeface="Cambria Math" panose="02040503050406030204" pitchFamily="18" charset="0"/>
                                              <a:ea typeface="MS Mincho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MS Mincho"/>
                                              <a:cs typeface="Times New Roman" panose="02020603050405020304" pitchFamily="18" charset="0"/>
                                            </a:rPr>
                                            <m:t>𝑚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MS Mincho"/>
                                              <a:cs typeface="Times New Roman" panose="02020603050405020304" pitchFamily="18" charset="0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den>
                                  </m:f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MS Mincho"/>
                                      <a:cs typeface="Times New Roman" panose="02020603050405020304" pitchFamily="18" charset="0"/>
                                    </a:rPr>
                                    <m:t>20</m:t>
                                  </m:r>
                                  <m:f>
                                    <m:fPr>
                                      <m:type m:val="skw"/>
                                      <m:ctrlPr>
                                        <a:rPr lang="fr-CH" i="1">
                                          <a:latin typeface="Cambria Math" panose="02040503050406030204" pitchFamily="18" charset="0"/>
                                          <a:ea typeface="MS Mincho"/>
                                          <a:cs typeface="Times New Roman" panose="020206030504050203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MS Mincho"/>
                                          <a:cs typeface="Times New Roman" panose="02020603050405020304" pitchFamily="18" charset="0"/>
                                        </a:rPr>
                                        <m:t>𝑘𝑔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fr-CH" i="1">
                                              <a:latin typeface="Cambria Math" panose="02040503050406030204" pitchFamily="18" charset="0"/>
                                              <a:ea typeface="MS Mincho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MS Mincho"/>
                                              <a:cs typeface="Times New Roman" panose="02020603050405020304" pitchFamily="18" charset="0"/>
                                            </a:rPr>
                                            <m:t>𝑚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MS Mincho"/>
                                              <a:cs typeface="Times New Roman" panose="02020603050405020304" pitchFamily="18" charset="0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den>
                                  </m:f>
                                </m:den>
                              </m:f>
                            </m:e>
                          </m:rad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  <m:r>
                        <a:rPr lang="en-US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en-US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𝟑𝟔𝟐</m:t>
                      </m:r>
                      <m:f>
                        <m:fPr>
                          <m:type m:val="skw"/>
                          <m:ctrlPr>
                            <a:rPr lang="fr-CH" b="1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  <m:t>𝒉</m:t>
                          </m:r>
                        </m:den>
                      </m:f>
                    </m:oMath>
                  </m:oMathPara>
                </a14:m>
                <a:endParaRPr lang="fr-CH" sz="1400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marR="0" lvl="0" algn="just">
                  <a:spcBef>
                    <a:spcPts val="0"/>
                  </a:spcBef>
                  <a:spcAft>
                    <a:spcPts val="0"/>
                  </a:spcAft>
                  <a:tabLst>
                    <a:tab pos="228600" algn="l"/>
                    <a:tab pos="457200" algn="l"/>
                  </a:tabLs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c) What is the biomass concentration in case of an at the optimal dilution rate?</a:t>
                </a:r>
                <a:endParaRPr lang="fr-CH" sz="1400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marL="228600" marR="0" algn="just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𝑋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𝑋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/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fr-CH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𝐾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∙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𝐷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fr-CH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𝑚𝑎𝑥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𝐷</m:t>
                              </m:r>
                            </m:den>
                          </m:f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=0.55</m:t>
                      </m:r>
                      <m:d>
                        <m:d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20−</m:t>
                          </m:r>
                          <m:f>
                            <m:f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0.8∙0.321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0.45−0.321</m:t>
                              </m:r>
                            </m:den>
                          </m:f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𝟗</m:t>
                      </m:r>
                      <m:r>
                        <a:rPr lang="en-US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en-US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𝟗</m:t>
                      </m:r>
                      <m:f>
                        <m:fPr>
                          <m:type m:val="skw"/>
                          <m:ctrlPr>
                            <a:rPr lang="fr-CH" b="1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  <m:t>𝒌𝒈</m:t>
                          </m:r>
                        </m:num>
                        <m:den>
                          <m:sSup>
                            <m:sSupPr>
                              <m:ctrlPr>
                                <a:rPr lang="fr-CH" b="1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en-US" b="1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CH" sz="1400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marL="228600" marR="0" algn="just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𝑜𝑝𝑡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𝑋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/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𝑆</m:t>
                          </m:r>
                        </m:sub>
                      </m:sSub>
                      <m:d>
                        <m:d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fr-CH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𝐾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∙</m:t>
                              </m:r>
                              <m:sSub>
                                <m:sSubPr>
                                  <m:ctrlPr>
                                    <a:rPr lang="fr-CH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𝐷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𝑜𝑝𝑡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fr-CH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𝑚𝑎𝑥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fr-CH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𝐷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𝑜𝑝𝑡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=0.55</m:t>
                      </m:r>
                      <m:d>
                        <m:d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20−</m:t>
                          </m:r>
                          <m:f>
                            <m:f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0.8∙0.362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0.45−0.362</m:t>
                              </m:r>
                            </m:den>
                          </m:f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𝟗</m:t>
                      </m:r>
                      <m:r>
                        <a:rPr lang="en-US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en-US" b="1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𝟏𝟗</m:t>
                      </m:r>
                      <m:f>
                        <m:fPr>
                          <m:type m:val="skw"/>
                          <m:ctrlPr>
                            <a:rPr lang="fr-CH" b="1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latin typeface="Cambria Math" panose="02040503050406030204" pitchFamily="18" charset="0"/>
                              <a:ea typeface="MS Mincho"/>
                              <a:cs typeface="Times New Roman" panose="02020603050405020304" pitchFamily="18" charset="0"/>
                            </a:rPr>
                            <m:t>𝒌𝒈</m:t>
                          </m:r>
                        </m:num>
                        <m:den>
                          <m:sSup>
                            <m:sSupPr>
                              <m:ctrlPr>
                                <a:rPr lang="fr-CH" b="1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en-US" b="1" i="1">
                                  <a:latin typeface="Cambria Math" panose="02040503050406030204" pitchFamily="18" charset="0"/>
                                  <a:ea typeface="MS Mincho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CH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233" y="538369"/>
                <a:ext cx="5636004" cy="6329681"/>
              </a:xfrm>
              <a:prstGeom prst="rect">
                <a:avLst/>
              </a:prstGeom>
              <a:blipFill>
                <a:blip r:embed="rId2"/>
                <a:stretch>
                  <a:fillRect l="-973" t="-481" r="-86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5526" y="538369"/>
            <a:ext cx="5996474" cy="30730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3726" y="3958388"/>
            <a:ext cx="5621336" cy="213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67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00789" y="373724"/>
                <a:ext cx="12079706" cy="43270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0" lvl="0" algn="just">
                  <a:spcBef>
                    <a:spcPts val="0"/>
                  </a:spcBef>
                  <a:spcAft>
                    <a:spcPts val="0"/>
                  </a:spcAft>
                  <a:tabLst>
                    <a:tab pos="457200" algn="l"/>
                  </a:tabLst>
                </a:pPr>
                <a:r>
                  <a:rPr lang="en-US" b="1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b="1" dirty="0" smtClean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) Growth </a:t>
                </a:r>
                <a:r>
                  <a:rPr lang="en-US" b="1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inhibition </a:t>
                </a: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tabLst>
                    <a:tab pos="457200" algn="l"/>
                  </a:tabLs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 </a:t>
                </a: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tabLst>
                    <a:tab pos="457200" algn="l"/>
                  </a:tabLs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The specific growth rate for inhibited growth in a </a:t>
                </a:r>
                <a:r>
                  <a:rPr lang="en-US" dirty="0" err="1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chemostat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is given by the following equation:</a:t>
                </a: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tabLst>
                    <a:tab pos="457200" algn="l"/>
                  </a:tabLs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		µ = µ</a:t>
                </a:r>
                <a:r>
                  <a:rPr lang="en-US" baseline="-25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max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S /(K</a:t>
                </a:r>
                <a:r>
                  <a:rPr lang="en-US" baseline="-25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+ S + I K</a:t>
                </a:r>
                <a:r>
                  <a:rPr lang="en-US" baseline="-25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/ K</a:t>
                </a:r>
                <a:r>
                  <a:rPr lang="en-US" baseline="-25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)</a:t>
                </a: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tabLst>
                    <a:tab pos="457200" algn="l"/>
                  </a:tabLs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Where </a:t>
                </a:r>
                <a:r>
                  <a:rPr lang="en-US" dirty="0" smtClean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  s</a:t>
                </a:r>
                <a:r>
                  <a:rPr lang="en-US" baseline="-25000" dirty="0" smtClean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 smtClean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= 10 g L</a:t>
                </a:r>
                <a:r>
                  <a:rPr lang="en-US" baseline="30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-1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,  K</a:t>
                </a:r>
                <a:r>
                  <a:rPr lang="en-US" baseline="-25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1 g L</a:t>
                </a:r>
                <a:r>
                  <a:rPr lang="en-US" baseline="30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-1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; I = 0.05 g L</a:t>
                </a:r>
                <a:r>
                  <a:rPr lang="en-US" baseline="30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-1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baseline="-25000" dirty="0" err="1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xs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0.1 g g</a:t>
                </a:r>
                <a:r>
                  <a:rPr lang="en-US" baseline="30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-1</a:t>
                </a: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tabLst>
                    <a:tab pos="457200" algn="l"/>
                  </a:tabLs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		x</a:t>
                </a:r>
                <a:r>
                  <a:rPr lang="en-US" baseline="-25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0 , K</a:t>
                </a:r>
                <a:r>
                  <a:rPr lang="en-US" baseline="-25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i 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= 0.01 g L</a:t>
                </a:r>
                <a:r>
                  <a:rPr lang="en-US" baseline="30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-1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, µ</a:t>
                </a:r>
                <a:r>
                  <a:rPr lang="en-US" baseline="-25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max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0.5 h</a:t>
                </a:r>
                <a:r>
                  <a:rPr lang="en-US" baseline="30000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-1</a:t>
                </a: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tabLst>
                    <a:tab pos="457200" algn="l"/>
                  </a:tabLs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 </a:t>
                </a: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marL="342900" marR="0" lvl="0" indent="-342900" algn="just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lphaLcParenR"/>
                  <a:tabLst>
                    <a:tab pos="457200" algn="l"/>
                  </a:tabLs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Determine x and s as function of D when I = 0</a:t>
                </a: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marL="228600" marR="0" algn="just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 </a:t>
                </a: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The equation of the growth rate can be rearranged and solved for the substrate concentration, </a:t>
                </a: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marL="457200" marR="0" algn="just">
                  <a:spcBef>
                    <a:spcPts val="0"/>
                  </a:spcBef>
                  <a:spcAft>
                    <a:spcPts val="0"/>
                  </a:spcAft>
                  <a:tabLst>
                    <a:tab pos="4572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𝑆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𝑆</m:t>
                          </m:r>
                        </m:sub>
                      </m:sSub>
                      <m:f>
                        <m:f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num>
                        <m:den>
                          <m:sSub>
                            <m:sSub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𝑚𝑎𝑥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                    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𝑖𝑓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𝐼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=0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𝑎𝑛𝑑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𝜇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𝐷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fr-CH" sz="1400" dirty="0" smtClean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tabLst>
                    <a:tab pos="457200" algn="l"/>
                  </a:tabLst>
                </a:pPr>
                <a:r>
                  <a:rPr lang="en-US" dirty="0" smtClean="0">
                    <a:latin typeface="Arial" panose="020B0604020202020204" pitchFamily="34" charset="0"/>
                    <a:ea typeface="MS Mincho"/>
                    <a:cs typeface="Times New Roman" panose="02020603050405020304" pitchFamily="18" charset="0"/>
                  </a:rPr>
                  <a:t>The </a:t>
                </a:r>
                <a:r>
                  <a:rPr lang="en-US" dirty="0">
                    <a:latin typeface="Arial" panose="020B0604020202020204" pitchFamily="34" charset="0"/>
                    <a:ea typeface="MS Mincho"/>
                    <a:cs typeface="Times New Roman" panose="02020603050405020304" pitchFamily="18" charset="0"/>
                  </a:rPr>
                  <a:t>same result is also obtained if the general formula expressing the biomass concentration is </a:t>
                </a:r>
                <a:r>
                  <a:rPr lang="en-US" dirty="0" smtClean="0">
                    <a:latin typeface="Arial" panose="020B0604020202020204" pitchFamily="34" charset="0"/>
                    <a:ea typeface="MS Mincho"/>
                    <a:cs typeface="Times New Roman" panose="02020603050405020304" pitchFamily="18" charset="0"/>
                  </a:rPr>
                  <a:t>used</a:t>
                </a: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marL="457200" marR="0" algn="just">
                  <a:spcBef>
                    <a:spcPts val="0"/>
                  </a:spcBef>
                  <a:spcAft>
                    <a:spcPts val="0"/>
                  </a:spcAft>
                  <a:tabLst>
                    <a:tab pos="4572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𝑋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f>
                            <m:f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𝑋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𝑆</m:t>
                              </m:r>
                            </m:den>
                          </m:f>
                        </m:sub>
                      </m:sSub>
                      <m:d>
                        <m:d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𝑆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f>
                            <m:f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𝑋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𝑆</m:t>
                              </m:r>
                            </m:den>
                          </m:f>
                        </m:sub>
                      </m:sSub>
                      <m:d>
                        <m:d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𝑆</m:t>
                              </m:r>
                            </m:sub>
                          </m:sSub>
                          <m:f>
                            <m:f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𝐷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fr-CH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𝑚𝑎𝑥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𝐷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⇔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𝑆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𝑆</m:t>
                          </m:r>
                        </m:sub>
                      </m:sSub>
                      <m:f>
                        <m:fPr>
                          <m:ctrlPr>
                            <a:rPr lang="fr-CH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num>
                        <m:den>
                          <m:sSub>
                            <m:sSubPr>
                              <m:ctrlPr>
                                <a:rPr lang="fr-CH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" panose="02040503050406030204" pitchFamily="18" charset="0"/>
                                  <a:cs typeface="Times New Roman" panose="02020603050405020304" pitchFamily="18" charset="0"/>
                                </a:rPr>
                                <m:t>𝑚𝑎𝑥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" panose="02040503050406030204" pitchFamily="18" charset="0"/>
                              <a:cs typeface="Times New Roman" panose="02020603050405020304" pitchFamily="18" charset="0"/>
                            </a:rPr>
                            <m:t>𝐷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m:t>                     </m:t>
                      </m:r>
                      <m:r>
                        <a:rPr lang="en-US">
                          <a:latin typeface="Cambria Math" panose="02040503050406030204" pitchFamily="18" charset="0"/>
                          <a:ea typeface="MS Mincho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fr-CH" dirty="0">
                  <a:latin typeface="Arial" panose="020B0604020202020204" pitchFamily="34" charset="0"/>
                  <a:ea typeface="MS Mincho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789" y="373724"/>
                <a:ext cx="12079706" cy="4327018"/>
              </a:xfrm>
              <a:prstGeom prst="rect">
                <a:avLst/>
              </a:prstGeom>
              <a:blipFill>
                <a:blip r:embed="rId2"/>
                <a:stretch>
                  <a:fillRect l="-404" t="-704"/>
                </a:stretch>
              </a:blipFill>
            </p:spPr>
            <p:txBody>
              <a:bodyPr/>
              <a:lstStyle/>
              <a:p>
                <a:r>
                  <a:rPr lang="fr-C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00789" y="4700742"/>
                <a:ext cx="11526253" cy="1943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0" lvl="0" algn="just">
                  <a:spcBef>
                    <a:spcPts val="0"/>
                  </a:spcBef>
                  <a:spcAft>
                    <a:spcPts val="0"/>
                  </a:spcAft>
                  <a:tabLst>
                    <a:tab pos="457200" algn="l"/>
                  </a:tabLst>
                </a:pPr>
                <a:r>
                  <a:rPr lang="en-US" dirty="0" smtClean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b) With 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inhibitor added to a </a:t>
                </a:r>
                <a:r>
                  <a:rPr lang="en-US" dirty="0" err="1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chemostat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, determine the effluent substrate concentration and x as function of D</a:t>
                </a:r>
                <a:endParaRPr lang="fr-CH" sz="1400" dirty="0" smtClean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marR="0" lvl="0" algn="ctr">
                  <a:spcBef>
                    <a:spcPts val="0"/>
                  </a:spcBef>
                  <a:spcAft>
                    <a:spcPts val="0"/>
                  </a:spcAft>
                  <a:tabLst>
                    <a:tab pos="457200" algn="l"/>
                  </a:tabLst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𝑆</m:t>
                    </m:r>
                    <m:r>
                      <a:rPr lang="en-US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fr-CH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fr-CH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𝑆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fr-CH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𝐼</m:t>
                            </m:r>
                            <m:sSub>
                              <m:sSubPr>
                                <m:ctrlPr>
                                  <a:rPr lang="fr-CH" i="1"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  <m:t>𝐾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  <m:t>𝑆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fr-CH" i="1"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  <m:t>𝐾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  <m:t>𝐼</m:t>
                                </m:r>
                              </m:sub>
                            </m:sSub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fr-CH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den>
                    </m:f>
                  </m:oMath>
                </a14:m>
                <a:r>
                  <a:rPr lang="fr-CH" sz="1400" dirty="0" smtClean="0">
                    <a:effectLst/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fr-CH" sz="1400" dirty="0" smtClean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  <m:r>
                      <a:rPr lang="en-US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fr-CH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𝑌</m:t>
                        </m:r>
                      </m:e>
                      <m:sub>
                        <m:f>
                          <m:fPr>
                            <m:ctrlPr>
                              <a:rPr lang="fr-CH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𝑋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𝑆</m:t>
                            </m:r>
                          </m:den>
                        </m:f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fr-CH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fr-CH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fr-CH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fr-CH" i="1"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fr-CH" i="1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𝐾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𝑆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" panose="020405030504060302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fr-CH" i="1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𝐼</m:t>
                                    </m:r>
                                    <m:sSub>
                                      <m:sSubPr>
                                        <m:ctrlPr>
                                          <a:rPr lang="fr-CH" i="1">
                                            <a:latin typeface="Cambria Math" panose="02040503050406030204" pitchFamily="18" charset="0"/>
                                            <a:ea typeface="Cambria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Cambria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𝐾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Cambria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𝑆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fr-CH" i="1">
                                            <a:latin typeface="Cambria Math" panose="02040503050406030204" pitchFamily="18" charset="0"/>
                                            <a:ea typeface="Cambria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Cambria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𝐾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Cambria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𝐼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  <m:r>
                              <a:rPr lang="en-US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𝐷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</m:e>
                        </m:d>
                      </m:num>
                      <m:den>
                        <m:sSub>
                          <m:sSubPr>
                            <m:ctrlPr>
                              <a:rPr lang="fr-CH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tabLst>
                    <a:tab pos="457200" algn="l"/>
                  </a:tabLs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 </a:t>
                </a:r>
                <a:endParaRPr lang="en-US" dirty="0" smtClean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tabLst>
                    <a:tab pos="457200" algn="l"/>
                  </a:tabLst>
                </a:pPr>
                <a:r>
                  <a:rPr lang="fr-CH" dirty="0" smtClean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fr-CH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Determine the volumetric cell productivity, DX, as a function of dilution </a:t>
                </a:r>
                <a:r>
                  <a:rPr lang="en-US" dirty="0" smtClean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rate</a:t>
                </a: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tabLst>
                    <a:tab pos="457200" algn="l"/>
                  </a:tabLs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The productivity is expressed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CH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𝐷</m:t>
                    </m:r>
                    <m:r>
                      <a:rPr lang="en-US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i="1"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𝑋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ea typeface="MS Mincho"/>
                    <a:cs typeface="Times New Roman" panose="02020603050405020304" pitchFamily="18" charset="0"/>
                  </a:rPr>
                  <a:t> with the biomass concentration X calculated in part b. </a:t>
                </a: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789" y="4700742"/>
                <a:ext cx="11526253" cy="1943545"/>
              </a:xfrm>
              <a:prstGeom prst="rect">
                <a:avLst/>
              </a:prstGeom>
              <a:blipFill>
                <a:blip r:embed="rId3"/>
                <a:stretch>
                  <a:fillRect l="-423" t="-1567" b="-4075"/>
                </a:stretch>
              </a:blipFill>
            </p:spPr>
            <p:txBody>
              <a:bodyPr/>
              <a:lstStyle/>
              <a:p>
                <a:r>
                  <a:rPr lang="fr-C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208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00789" y="197346"/>
                <a:ext cx="11369843" cy="40386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0" lvl="0" algn="just">
                  <a:spcBef>
                    <a:spcPts val="0"/>
                  </a:spcBef>
                  <a:spcAft>
                    <a:spcPts val="0"/>
                  </a:spcAft>
                  <a:tabLst>
                    <a:tab pos="457200" algn="l"/>
                  </a:tabLst>
                </a:pPr>
                <a:r>
                  <a:rPr lang="en-US" b="1" dirty="0" smtClean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4) Wash-out </a:t>
                </a:r>
                <a:r>
                  <a:rPr lang="en-US" b="1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experiment </a:t>
                </a: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>
                  <a:tabLst>
                    <a:tab pos="457200" algn="l"/>
                  </a:tabLs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 </a:t>
                </a:r>
                <a:endParaRPr lang="fr-CH" sz="1400" dirty="0">
                  <a:effectLst/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/>
                  <a:t>What is the biomass concentration in a </a:t>
                </a:r>
                <a:r>
                  <a:rPr lang="en-US" dirty="0" err="1"/>
                  <a:t>chemostat</a:t>
                </a:r>
                <a:r>
                  <a:rPr lang="en-US" dirty="0"/>
                  <a:t> when one knows the following parameters:</a:t>
                </a:r>
                <a:endParaRPr lang="fr-CH" dirty="0"/>
              </a:p>
              <a:p>
                <a:r>
                  <a:rPr lang="en-US" dirty="0"/>
                  <a:t> </a:t>
                </a:r>
                <a:endParaRPr lang="fr-CH" dirty="0"/>
              </a:p>
              <a:p>
                <a:r>
                  <a:rPr lang="en-US" dirty="0"/>
                  <a:t>V = 2.2 L	F = 200 mL/h</a:t>
                </a:r>
                <a:endParaRPr lang="fr-CH" dirty="0"/>
              </a:p>
              <a:p>
                <a:r>
                  <a:rPr lang="en-GB" dirty="0"/>
                  <a:t>s</a:t>
                </a:r>
                <a:r>
                  <a:rPr lang="en-GB" baseline="-25000" dirty="0"/>
                  <a:t>0</a:t>
                </a:r>
                <a:r>
                  <a:rPr lang="en-GB" dirty="0"/>
                  <a:t> = 10 g glucose/L	µ</a:t>
                </a:r>
                <a:r>
                  <a:rPr lang="en-GB" baseline="-25000" dirty="0"/>
                  <a:t>max </a:t>
                </a:r>
                <a:r>
                  <a:rPr lang="en-GB" dirty="0"/>
                  <a:t>= 0.3 h</a:t>
                </a:r>
                <a:r>
                  <a:rPr lang="en-GB" baseline="30000" dirty="0"/>
                  <a:t>-1</a:t>
                </a:r>
                <a:endParaRPr lang="fr-CH" dirty="0"/>
              </a:p>
              <a:p>
                <a:r>
                  <a:rPr lang="en-GB" dirty="0"/>
                  <a:t>K</a:t>
                </a:r>
                <a:r>
                  <a:rPr lang="en-GB" baseline="-25000" dirty="0"/>
                  <a:t>s</a:t>
                </a:r>
                <a:r>
                  <a:rPr lang="en-GB" dirty="0"/>
                  <a:t> = 0.2 g glucose/L	Y</a:t>
                </a:r>
                <a:r>
                  <a:rPr lang="en-GB" baseline="-25000" dirty="0"/>
                  <a:t>X/S</a:t>
                </a:r>
                <a:r>
                  <a:rPr lang="en-GB" dirty="0"/>
                  <a:t> = 0.5 g cells / g glucose</a:t>
                </a:r>
                <a:endParaRPr lang="fr-CH" dirty="0"/>
              </a:p>
              <a:p>
                <a:r>
                  <a:rPr lang="en-GB" dirty="0"/>
                  <a:t>(consider not metabolized glucose s</a:t>
                </a:r>
                <a:r>
                  <a:rPr lang="en-GB" dirty="0" smtClean="0"/>
                  <a:t>!)</a:t>
                </a:r>
                <a:endParaRPr lang="fr-CH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fr-CH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fr-CH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den>
                          </m:f>
                        </m:sub>
                      </m:sSub>
                      <m:d>
                        <m:dPr>
                          <m:ctrlPr>
                            <a:rPr lang="fr-CH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CH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fr-CH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fr-CH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fr-CH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den>
                          </m:f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=4.956522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CH" dirty="0" smtClean="0"/>
              </a:p>
              <a:p>
                <a:r>
                  <a:rPr lang="en-US" dirty="0" smtClean="0"/>
                  <a:t>What </a:t>
                </a:r>
                <a:r>
                  <a:rPr lang="en-US" dirty="0"/>
                  <a:t>is the concentration of the biomass at different times when the dilution rate was changed to D = 1.0 h</a:t>
                </a:r>
                <a:r>
                  <a:rPr lang="en-US" baseline="30000" dirty="0"/>
                  <a:t>-1</a:t>
                </a:r>
                <a:r>
                  <a:rPr lang="en-US" dirty="0"/>
                  <a:t>? Fill in the table below</a:t>
                </a:r>
                <a:r>
                  <a:rPr lang="en-US" dirty="0" smtClean="0"/>
                  <a:t>.</a:t>
                </a:r>
                <a:endParaRPr lang="fr-CH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𝑙𝑛𝑋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fr-CH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fr-CH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𝑙𝑛</m:t>
                      </m:r>
                      <m:sSub>
                        <m:sSubPr>
                          <m:ctrlPr>
                            <a:rPr lang="fr-CH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fr-CH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=1000∙</m:t>
                      </m:r>
                      <m:sSub>
                        <m:sSubPr>
                          <m:ctrlPr>
                            <a:rPr lang="fr-CH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ctrlPr>
                            <a:rPr lang="fr-CH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fr-CH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789" y="197346"/>
                <a:ext cx="11369843" cy="4038670"/>
              </a:xfrm>
              <a:prstGeom prst="rect">
                <a:avLst/>
              </a:prstGeom>
              <a:blipFill>
                <a:blip r:embed="rId2"/>
                <a:stretch>
                  <a:fillRect l="-429" t="-754" r="-429" b="-302"/>
                </a:stretch>
              </a:blipFill>
            </p:spPr>
            <p:txBody>
              <a:bodyPr/>
              <a:lstStyle/>
              <a:p>
                <a:r>
                  <a:rPr lang="fr-CH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9165" y="3416969"/>
            <a:ext cx="3871466" cy="3369114"/>
          </a:xfrm>
          <a:prstGeom prst="rect">
            <a:avLst/>
          </a:prstGeom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970306"/>
              </p:ext>
            </p:extLst>
          </p:nvPr>
        </p:nvGraphicFramePr>
        <p:xfrm>
          <a:off x="721895" y="4367463"/>
          <a:ext cx="6521116" cy="21326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5123">
                  <a:extLst>
                    <a:ext uri="{9D8B030D-6E8A-4147-A177-3AD203B41FA5}">
                      <a16:colId xmlns:a16="http://schemas.microsoft.com/office/drawing/2014/main" val="3601234271"/>
                    </a:ext>
                  </a:extLst>
                </a:gridCol>
                <a:gridCol w="4545993">
                  <a:extLst>
                    <a:ext uri="{9D8B030D-6E8A-4147-A177-3AD203B41FA5}">
                      <a16:colId xmlns:a16="http://schemas.microsoft.com/office/drawing/2014/main" val="676154928"/>
                    </a:ext>
                  </a:extLst>
                </a:gridCol>
              </a:tblGrid>
              <a:tr h="55514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800">
                          <a:effectLst/>
                        </a:rPr>
                        <a:t>Time [h]</a:t>
                      </a:r>
                      <a:endParaRPr lang="fr-CH" sz="140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800">
                          <a:effectLst/>
                        </a:rPr>
                        <a:t>Biomass concentration [mg L</a:t>
                      </a:r>
                      <a:r>
                        <a:rPr lang="en-US" sz="1800" baseline="30000">
                          <a:effectLst/>
                        </a:rPr>
                        <a:t>-1</a:t>
                      </a:r>
                      <a:r>
                        <a:rPr lang="en-US" sz="1800">
                          <a:effectLst/>
                        </a:rPr>
                        <a:t>]</a:t>
                      </a:r>
                      <a:endParaRPr lang="fr-CH" sz="140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800">
                          <a:effectLst/>
                        </a:rPr>
                        <a:t>(3 digits after the comma !)</a:t>
                      </a:r>
                      <a:endParaRPr lang="fr-CH" sz="140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600954967"/>
                  </a:ext>
                </a:extLst>
              </a:tr>
              <a:tr h="36396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fr-CH" sz="140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800">
                          <a:effectLst/>
                        </a:rPr>
                        <a:t>2461.336</a:t>
                      </a:r>
                      <a:endParaRPr lang="fr-CH" sz="140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val="1755349448"/>
                  </a:ext>
                </a:extLst>
              </a:tr>
              <a:tr h="36396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fr-CH" sz="140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</a:rPr>
                        <a:t>149.674</a:t>
                      </a:r>
                      <a:endParaRPr lang="fr-CH" sz="14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val="1612585323"/>
                  </a:ext>
                </a:extLst>
              </a:tr>
              <a:tr h="42734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800">
                          <a:effectLst/>
                        </a:rPr>
                        <a:t>15</a:t>
                      </a:r>
                      <a:endParaRPr lang="fr-CH" sz="140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800">
                          <a:effectLst/>
                        </a:rPr>
                        <a:t>0.136</a:t>
                      </a:r>
                      <a:endParaRPr lang="fr-CH" sz="140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val="4226301713"/>
                  </a:ext>
                </a:extLst>
              </a:tr>
              <a:tr h="41917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800">
                          <a:effectLst/>
                        </a:rPr>
                        <a:t>25</a:t>
                      </a:r>
                      <a:endParaRPr lang="fr-CH" sz="140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US" sz="1800" dirty="0">
                          <a:effectLst/>
                        </a:rPr>
                        <a:t>0.000</a:t>
                      </a:r>
                      <a:endParaRPr lang="fr-CH" sz="14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527508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92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1261</Words>
  <Application>Microsoft Office PowerPoint</Application>
  <PresentationFormat>Widescreen</PresentationFormat>
  <Paragraphs>67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等线</vt:lpstr>
      <vt:lpstr>等线 Light</vt:lpstr>
      <vt:lpstr>MS Mincho</vt:lpstr>
      <vt:lpstr>Arial</vt:lpstr>
      <vt:lpstr>Cambria</vt:lpstr>
      <vt:lpstr>Cambria Math</vt:lpstr>
      <vt:lpstr>Symbol</vt:lpstr>
      <vt:lpstr>Times New Roman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郝亚萌</dc:creator>
  <cp:lastModifiedBy>Group Hu</cp:lastModifiedBy>
  <cp:revision>61</cp:revision>
  <dcterms:created xsi:type="dcterms:W3CDTF">2021-03-05T10:25:29Z</dcterms:created>
  <dcterms:modified xsi:type="dcterms:W3CDTF">2023-04-20T18:07:13Z</dcterms:modified>
</cp:coreProperties>
</file>